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FF5C0398-F79B-41B9-98B5-C341CAF85273}" type="datetimeFigureOut">
              <a:rPr lang="ru-RU" smtClean="0"/>
              <a:pPr/>
              <a:t>28.11.2012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0F25BDB6-ED0B-40F9-BF73-EC5C15EDFE1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fade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&#1056;&#1072;&#1073;&#1086;&#1090;&#1072;.doc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2928934"/>
            <a:ext cx="6480048" cy="2286016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/>
              <a:t>Теория мультикультурализма как фактор формирования межэтнической коммуникации в соединенных штатах Америки и странах западной Европы</a:t>
            </a: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241246"/>
          </a:xfrm>
        </p:spPr>
        <p:txBody>
          <a:bodyPr/>
          <a:lstStyle/>
          <a:p>
            <a:r>
              <a:rPr lang="ru-RU" dirty="0" smtClean="0"/>
              <a:t>Научный руководитель – </a:t>
            </a:r>
          </a:p>
          <a:p>
            <a:r>
              <a:rPr lang="ru-RU" dirty="0" smtClean="0"/>
              <a:t>кандидат культурологии Э.А. Усовская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6828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/>
          <a:lstStyle/>
          <a:p>
            <a:pPr lvl="0" algn="just"/>
            <a:r>
              <a:rPr lang="ru-RU" dirty="0" smtClean="0"/>
              <a:t>выявить позитивные и негативные стороны распространения мультикультуралистской идеологии в Соединенных Штатах Америки и Западной Европе.</a:t>
            </a:r>
          </a:p>
          <a:p>
            <a:endParaRPr lang="ru-RU" dirty="0"/>
          </a:p>
        </p:txBody>
      </p:sp>
      <p:pic>
        <p:nvPicPr>
          <p:cNvPr id="4" name="Рисунок 3" descr="multiculture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4810" y="3357562"/>
            <a:ext cx="3786214" cy="2869951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поликультурные общества Соединенных Штатов Америки, Германии, Великобритании, Франции, Нидерландов.</a:t>
            </a:r>
            <a:r>
              <a:rPr lang="ru-RU" i="1" dirty="0" smtClean="0"/>
              <a:t> </a:t>
            </a:r>
            <a:endParaRPr lang="ru-RU" dirty="0"/>
          </a:p>
        </p:txBody>
      </p:sp>
      <p:pic>
        <p:nvPicPr>
          <p:cNvPr id="4" name="Рисунок 3" descr="Suicid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286124"/>
            <a:ext cx="2298377" cy="2786082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dirty="0" smtClean="0"/>
              <a:t>    научно-теоретическое осмысление влияния теории мультикультурализма на формирование межэтнической коммуникации в рассматриваемых государствах.</a:t>
            </a:r>
            <a:endParaRPr lang="ru-RU" dirty="0"/>
          </a:p>
        </p:txBody>
      </p:sp>
      <p:pic>
        <p:nvPicPr>
          <p:cNvPr id="4" name="Рисунок 3" descr="Picture 340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6182" y="3857628"/>
            <a:ext cx="3476636" cy="2564019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Основные результаты: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Следует отметить переход от “плавильного котла” как исторически доминирующей стратегии межэтнической коммуникации к идеологии мультикультурализма, что проявляется, в первую очередь, в процессах переосмысления своей роли в поликультурных Соединенных Штатах Америки американским </a:t>
            </a:r>
            <a:r>
              <a:rPr lang="ru-RU" dirty="0" err="1" smtClean="0"/>
              <a:t>мэйнстримом</a:t>
            </a:r>
            <a:r>
              <a:rPr lang="ru-RU" dirty="0" smtClean="0"/>
              <a:t> в результате демографического сдвига в пользу цветного населения.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7467600" cy="5340369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dirty="0" smtClean="0"/>
              <a:t>    Необходимо отметить тенденцию к формированию устойчивого представления о двойном уровне самоидентификации граждан Соединенных Штатов Америки, где американская национальная идентичность выступает в роли </a:t>
            </a:r>
            <a:r>
              <a:rPr lang="ru-RU" dirty="0" err="1" smtClean="0"/>
              <a:t>надэтнического</a:t>
            </a:r>
            <a:r>
              <a:rPr lang="ru-RU" dirty="0" smtClean="0"/>
              <a:t> уровня самоидентификации. Наравне же с этим, существует и стимулирование сохранения этнических групп населения, входящих в структуру общества Соединенных Штатов.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411807"/>
          </a:xfrm>
        </p:spPr>
        <p:txBody>
          <a:bodyPr/>
          <a:lstStyle/>
          <a:p>
            <a:pPr algn="just">
              <a:buNone/>
            </a:pPr>
            <a:r>
              <a:rPr lang="ru-RU" dirty="0" smtClean="0"/>
              <a:t>    Западноевропейские государства выбирают различные подходы к реализации внутригосударственной мультикультурной политики, от ассимиляции этнических и религиозных меньшинств на территории Франции и Германии до признания </a:t>
            </a:r>
            <a:r>
              <a:rPr lang="ru-RU" dirty="0" err="1" smtClean="0"/>
              <a:t>полиэтнического</a:t>
            </a:r>
            <a:r>
              <a:rPr lang="ru-RU" dirty="0" smtClean="0"/>
              <a:t> и </a:t>
            </a:r>
            <a:r>
              <a:rPr lang="ru-RU" dirty="0" err="1" smtClean="0"/>
              <a:t>полирелигиозного</a:t>
            </a:r>
            <a:r>
              <a:rPr lang="ru-RU" dirty="0" smtClean="0"/>
              <a:t> общества в Нидерландах и Великобритании. 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2540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411807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    Несмотря на ряд достижений мультикультурной политики главами западноевропейских государств были сделаны заявления о провале мультикультурализма как инструмента построения гармоничных гетерогенных обществ. В такой ситуации Западная Европа оказывается перед лицом необходимости переосмысления интеграционного прошлого и поиска новых стратегий реализации мультикультурной политики в уже </a:t>
            </a:r>
            <a:r>
              <a:rPr lang="ru-RU" dirty="0" err="1" smtClean="0"/>
              <a:t>полиэтнических</a:t>
            </a:r>
            <a:r>
              <a:rPr lang="ru-RU" dirty="0" smtClean="0"/>
              <a:t> и </a:t>
            </a:r>
            <a:r>
              <a:rPr lang="ru-RU" dirty="0" err="1" smtClean="0"/>
              <a:t>полирелигиозных</a:t>
            </a:r>
            <a:r>
              <a:rPr lang="ru-RU" dirty="0" smtClean="0"/>
              <a:t> европейских государствах.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1357298"/>
            <a:ext cx="6480048" cy="2143140"/>
          </a:xfrm>
        </p:spPr>
        <p:txBody>
          <a:bodyPr/>
          <a:lstStyle/>
          <a:p>
            <a:pPr algn="ctr"/>
            <a:r>
              <a:rPr lang="ru-RU" dirty="0" smtClean="0"/>
              <a:t>Спасибо </a:t>
            </a:r>
            <a:br>
              <a:rPr lang="ru-RU" dirty="0" smtClean="0"/>
            </a:br>
            <a:r>
              <a:rPr lang="ru-RU" dirty="0" smtClean="0"/>
              <a:t>за внимание!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42910" y="3143248"/>
            <a:ext cx="6480048" cy="10715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С полным текстом работы можно ознакомиться, пройдя по </a:t>
            </a:r>
            <a:r>
              <a:rPr lang="ru-RU" sz="2800" dirty="0" smtClean="0">
                <a:hlinkClick r:id="rId2" action="ppaction://hlinkfile"/>
              </a:rPr>
              <a:t>гиперссылке</a:t>
            </a:r>
            <a:r>
              <a:rPr lang="ru-RU" sz="2800" dirty="0" smtClean="0"/>
              <a:t>.</a:t>
            </a:r>
            <a:endParaRPr lang="ru-RU" sz="2800" dirty="0"/>
          </a:p>
        </p:txBody>
      </p:sp>
      <p:sp>
        <p:nvSpPr>
          <p:cNvPr id="4" name="Управляющая кнопка: назад 3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/>
              <a:t>    Актуальность данной работы обусловлена увеличением степени поликультурности общества в современных государствах. Поэтому анализ моделей мультикультурной политики в Соединенных Штатах Америки и западноевропейских государствах позволит выявить ее позитивные и негативные стороны, определить степень ее эффективности для формирования продуктивной межэтнической коммуникации и выявить наиболее подходящую модель мультикультурализма для каждого конкретного поликультурного общества с учетом уже существующих вариаций. 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Источниковедческая база: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Источниковедческую базу работы составили исследования североамериканской школы культурной антропологии (Дженнифер </a:t>
            </a:r>
            <a:r>
              <a:rPr lang="ru-RU" dirty="0" err="1" smtClean="0"/>
              <a:t>Пассмор</a:t>
            </a:r>
            <a:r>
              <a:rPr lang="ru-RU" dirty="0" smtClean="0"/>
              <a:t>, </a:t>
            </a:r>
            <a:r>
              <a:rPr lang="ru-RU" dirty="0" err="1" smtClean="0"/>
              <a:t>Гэрри</a:t>
            </a:r>
            <a:r>
              <a:rPr lang="ru-RU" dirty="0" smtClean="0"/>
              <a:t> Р. </a:t>
            </a:r>
            <a:r>
              <a:rPr lang="ru-RU" dirty="0" err="1" smtClean="0"/>
              <a:t>Ховард</a:t>
            </a:r>
            <a:r>
              <a:rPr lang="ru-RU" dirty="0" smtClean="0"/>
              <a:t>, </a:t>
            </a:r>
            <a:r>
              <a:rPr lang="ru-RU" dirty="0" err="1" smtClean="0"/>
              <a:t>Рич</a:t>
            </a:r>
            <a:r>
              <a:rPr lang="ru-RU" dirty="0" smtClean="0"/>
              <a:t> </a:t>
            </a:r>
            <a:r>
              <a:rPr lang="ru-RU" dirty="0" err="1" smtClean="0"/>
              <a:t>Бенджамин</a:t>
            </a:r>
            <a:r>
              <a:rPr lang="ru-RU" dirty="0" smtClean="0"/>
              <a:t>, Джон </a:t>
            </a:r>
            <a:r>
              <a:rPr lang="ru-RU" dirty="0" err="1" smtClean="0"/>
              <a:t>Берри</a:t>
            </a:r>
            <a:r>
              <a:rPr lang="ru-RU" dirty="0" smtClean="0"/>
              <a:t> и др.), работы западноевропейских антропологов и социологов (</a:t>
            </a:r>
            <a:r>
              <a:rPr lang="ru-RU" dirty="0" err="1" smtClean="0"/>
              <a:t>Ирене</a:t>
            </a:r>
            <a:r>
              <a:rPr lang="ru-RU" dirty="0" smtClean="0"/>
              <a:t> </a:t>
            </a:r>
            <a:r>
              <a:rPr lang="ru-RU" dirty="0" err="1" smtClean="0"/>
              <a:t>Блоэмраад</a:t>
            </a:r>
            <a:r>
              <a:rPr lang="ru-RU" dirty="0" smtClean="0"/>
              <a:t>,  </a:t>
            </a:r>
            <a:r>
              <a:rPr lang="ru-RU" dirty="0" err="1" smtClean="0"/>
              <a:t>Чандран</a:t>
            </a:r>
            <a:r>
              <a:rPr lang="ru-RU" dirty="0" smtClean="0"/>
              <a:t> </a:t>
            </a:r>
            <a:r>
              <a:rPr lang="ru-RU" dirty="0" err="1" smtClean="0"/>
              <a:t>Кукатас</a:t>
            </a:r>
            <a:r>
              <a:rPr lang="ru-RU" dirty="0" smtClean="0"/>
              <a:t>, </a:t>
            </a:r>
            <a:r>
              <a:rPr lang="ru-RU" dirty="0" err="1" smtClean="0"/>
              <a:t>Фархад</a:t>
            </a:r>
            <a:r>
              <a:rPr lang="ru-RU" dirty="0" smtClean="0"/>
              <a:t> </a:t>
            </a:r>
            <a:r>
              <a:rPr lang="ru-RU" dirty="0" err="1" smtClean="0"/>
              <a:t>Хосрохавар</a:t>
            </a:r>
            <a:r>
              <a:rPr lang="ru-RU" dirty="0" smtClean="0"/>
              <a:t> и др.), а также научные труды российских культурологов, социологов и политологов (Э. Л. </a:t>
            </a:r>
            <a:r>
              <a:rPr lang="ru-RU" dirty="0" err="1" smtClean="0"/>
              <a:t>Нитобург</a:t>
            </a:r>
            <a:r>
              <a:rPr lang="ru-RU" dirty="0" smtClean="0"/>
              <a:t>, В. Антонова, М. </a:t>
            </a:r>
            <a:r>
              <a:rPr lang="ru-RU" dirty="0" err="1" smtClean="0"/>
              <a:t>Тлостанова</a:t>
            </a:r>
            <a:r>
              <a:rPr lang="ru-RU" dirty="0" smtClean="0"/>
              <a:t>, А. А. Дыскин и др.).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411807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/>
              <a:t>     При рассмотрении этнической картины Соединенных Штатов Америки были использованы материалы Бюро переписи США. Значительное внимание при исследовании североамериканской и западноевропейских моделей мультикультурализма было уделено современным публикациям в прессе Соединенных Штатов Америки и стран Западной Европы, а также материалам публичных выступлений глав рассматриваемых государств по проблеме внутригосударственной межэтнической коммуникации в поликультурных обществах.      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ru-RU" i="1" dirty="0" smtClean="0"/>
              <a:t>    </a:t>
            </a:r>
            <a:r>
              <a:rPr lang="ru-RU" dirty="0" smtClean="0"/>
              <a:t>Цель данной работы – провести сравнительный анализ мультикультурной политики Соединенных Штатов Америки и западноевропейских государств как фактора формирования межэтнической коммуникации в поликультурных обществах.</a:t>
            </a:r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назад 4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исследования: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257296"/>
          </a:xfrm>
        </p:spPr>
        <p:txBody>
          <a:bodyPr/>
          <a:lstStyle/>
          <a:p>
            <a:pPr lvl="0" algn="just"/>
            <a:r>
              <a:rPr lang="ru-RU" dirty="0" smtClean="0"/>
              <a:t>проанализировать содержание понятия и теории мультикультурализма;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multiculturalism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4546" y="2786058"/>
            <a:ext cx="4429156" cy="3313349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14356"/>
            <a:ext cx="7467600" cy="5411807"/>
          </a:xfrm>
        </p:spPr>
        <p:txBody>
          <a:bodyPr/>
          <a:lstStyle/>
          <a:p>
            <a:pPr lvl="0" algn="just"/>
            <a:r>
              <a:rPr lang="ru-RU" dirty="0" smtClean="0"/>
              <a:t>проанализировать картину межэтнической коммуникации в современных Соединенных Штатах Америки с позиции ее развития под влиянием мультикультурной политики государства;</a:t>
            </a:r>
          </a:p>
          <a:p>
            <a:endParaRPr lang="ru-RU" dirty="0"/>
          </a:p>
        </p:txBody>
      </p:sp>
      <p:pic>
        <p:nvPicPr>
          <p:cNvPr id="4" name="Рисунок 3" descr="05-19-black-white-electoral-ma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3286124"/>
            <a:ext cx="4572032" cy="3140009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9684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5268931"/>
          </a:xfrm>
        </p:spPr>
        <p:txBody>
          <a:bodyPr/>
          <a:lstStyle/>
          <a:p>
            <a:pPr lvl="0"/>
            <a:r>
              <a:rPr lang="ru-RU" dirty="0" smtClean="0"/>
              <a:t>проанализировать западноевропейские вариации мультикультуралистской ориентации в культурной политике государств;</a:t>
            </a:r>
          </a:p>
          <a:p>
            <a:endParaRPr lang="ru-RU" dirty="0"/>
          </a:p>
        </p:txBody>
      </p:sp>
      <p:pic>
        <p:nvPicPr>
          <p:cNvPr id="4" name="Рисунок 3" descr="turkger-flag-350x210-custo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116" y="3071810"/>
            <a:ext cx="4643470" cy="2786082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397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857232"/>
            <a:ext cx="7467600" cy="5268931"/>
          </a:xfrm>
        </p:spPr>
        <p:txBody>
          <a:bodyPr/>
          <a:lstStyle/>
          <a:p>
            <a:pPr lvl="0" algn="just"/>
            <a:r>
              <a:rPr lang="ru-RU" dirty="0" smtClean="0"/>
              <a:t>провести сравнительный анализ моделей мультикультурализма в Соединенных Штатах Америки и в Западной Европе;</a:t>
            </a:r>
          </a:p>
          <a:p>
            <a:endParaRPr lang="ru-RU" dirty="0"/>
          </a:p>
        </p:txBody>
      </p:sp>
      <p:pic>
        <p:nvPicPr>
          <p:cNvPr id="4" name="Рисунок 3" descr="Multiculturalis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84" y="2714620"/>
            <a:ext cx="4762500" cy="3403600"/>
          </a:xfrm>
          <a:prstGeom prst="rect">
            <a:avLst/>
          </a:prstGeom>
        </p:spPr>
      </p:pic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8101584" y="5815584"/>
            <a:ext cx="1042416" cy="1042416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Управляющая кнопка: назад 5">
            <a:hlinkClick r:id="" action="ppaction://hlinkshowjump?jump=previousslide" highlightClick="1"/>
          </p:cNvPr>
          <p:cNvSpPr/>
          <p:nvPr/>
        </p:nvSpPr>
        <p:spPr>
          <a:xfrm>
            <a:off x="0" y="5815584"/>
            <a:ext cx="1042416" cy="1042416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103</TotalTime>
  <Words>545</Words>
  <Application>Microsoft Office PowerPoint</Application>
  <PresentationFormat>Экран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Техническая</vt:lpstr>
      <vt:lpstr>Теория мультикультурализма как фактор формирования межэтнической коммуникации в соединенных штатах Америки и странах западной Европы</vt:lpstr>
      <vt:lpstr>Актуальность:</vt:lpstr>
      <vt:lpstr>Источниковедческая база:</vt:lpstr>
      <vt:lpstr>Слайд 4</vt:lpstr>
      <vt:lpstr>Цель исследования:</vt:lpstr>
      <vt:lpstr>Задачи исследования:</vt:lpstr>
      <vt:lpstr>Слайд 7</vt:lpstr>
      <vt:lpstr>Слайд 8</vt:lpstr>
      <vt:lpstr>Слайд 9</vt:lpstr>
      <vt:lpstr>Слайд 10</vt:lpstr>
      <vt:lpstr>Объект исследования:</vt:lpstr>
      <vt:lpstr>Предмет исследования:</vt:lpstr>
      <vt:lpstr>Основные результаты:</vt:lpstr>
      <vt:lpstr>Слайд 14</vt:lpstr>
      <vt:lpstr>Слайд 15</vt:lpstr>
      <vt:lpstr>Слайд 16</vt:lpstr>
      <vt:lpstr>Спасибо  за внимание!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Admin</cp:lastModifiedBy>
  <cp:revision>13</cp:revision>
  <dcterms:created xsi:type="dcterms:W3CDTF">2012-11-27T16:06:52Z</dcterms:created>
  <dcterms:modified xsi:type="dcterms:W3CDTF">2012-11-27T21:29:43Z</dcterms:modified>
</cp:coreProperties>
</file>